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220" r:id="rId1"/>
  </p:sldMasterIdLst>
  <p:sldIdLst>
    <p:sldId id="256" r:id="rId2"/>
    <p:sldId id="283" r:id="rId3"/>
    <p:sldId id="264" r:id="rId4"/>
    <p:sldId id="272" r:id="rId5"/>
    <p:sldId id="308" r:id="rId6"/>
    <p:sldId id="284" r:id="rId7"/>
    <p:sldId id="299" r:id="rId8"/>
    <p:sldId id="300" r:id="rId9"/>
    <p:sldId id="286" r:id="rId10"/>
    <p:sldId id="271" r:id="rId11"/>
    <p:sldId id="287" r:id="rId12"/>
    <p:sldId id="288" r:id="rId13"/>
    <p:sldId id="315" r:id="rId14"/>
    <p:sldId id="269" r:id="rId15"/>
    <p:sldId id="291" r:id="rId16"/>
    <p:sldId id="301" r:id="rId17"/>
    <p:sldId id="289" r:id="rId18"/>
    <p:sldId id="302" r:id="rId19"/>
    <p:sldId id="303" r:id="rId20"/>
    <p:sldId id="290" r:id="rId21"/>
    <p:sldId id="304" r:id="rId22"/>
    <p:sldId id="261" r:id="rId23"/>
    <p:sldId id="277" r:id="rId24"/>
    <p:sldId id="312" r:id="rId25"/>
    <p:sldId id="285" r:id="rId26"/>
    <p:sldId id="307" r:id="rId27"/>
    <p:sldId id="310" r:id="rId28"/>
    <p:sldId id="309" r:id="rId29"/>
    <p:sldId id="274" r:id="rId30"/>
    <p:sldId id="279" r:id="rId31"/>
    <p:sldId id="280" r:id="rId32"/>
    <p:sldId id="281" r:id="rId33"/>
    <p:sldId id="282" r:id="rId34"/>
    <p:sldId id="265" r:id="rId35"/>
    <p:sldId id="266" r:id="rId36"/>
    <p:sldId id="267" r:id="rId37"/>
    <p:sldId id="314" r:id="rId38"/>
    <p:sldId id="294" r:id="rId39"/>
    <p:sldId id="313" r:id="rId40"/>
    <p:sldId id="292" r:id="rId41"/>
    <p:sldId id="311" r:id="rId42"/>
    <p:sldId id="306" r:id="rId43"/>
    <p:sldId id="305" r:id="rId44"/>
    <p:sldId id="268" r:id="rId4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0E3B-7070-4D41-9F28-DD4C3C58DF79}" type="datetimeFigureOut">
              <a:rPr lang="pl-PL" smtClean="0"/>
              <a:pPr/>
              <a:t>2020-05-06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E932-1D4E-4024-B4E8-079761AC12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7000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0E3B-7070-4D41-9F28-DD4C3C58DF79}" type="datetimeFigureOut">
              <a:rPr lang="pl-PL" smtClean="0"/>
              <a:pPr/>
              <a:t>2020-05-06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E932-1D4E-4024-B4E8-079761AC12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7000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0E3B-7070-4D41-9F28-DD4C3C58DF79}" type="datetimeFigureOut">
              <a:rPr lang="pl-PL" smtClean="0"/>
              <a:pPr/>
              <a:t>2020-05-06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E932-1D4E-4024-B4E8-079761AC12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7000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0E3B-7070-4D41-9F28-DD4C3C58DF79}" type="datetimeFigureOut">
              <a:rPr lang="pl-PL" smtClean="0"/>
              <a:pPr/>
              <a:t>2020-05-06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E932-1D4E-4024-B4E8-079761AC12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7000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0E3B-7070-4D41-9F28-DD4C3C58DF79}" type="datetimeFigureOut">
              <a:rPr lang="pl-PL" smtClean="0"/>
              <a:pPr/>
              <a:t>2020-05-06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E932-1D4E-4024-B4E8-079761AC12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7000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0E3B-7070-4D41-9F28-DD4C3C58DF79}" type="datetimeFigureOut">
              <a:rPr lang="pl-PL" smtClean="0"/>
              <a:pPr/>
              <a:t>2020-05-06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E932-1D4E-4024-B4E8-079761AC12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7000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0E3B-7070-4D41-9F28-DD4C3C58DF79}" type="datetimeFigureOut">
              <a:rPr lang="pl-PL" smtClean="0"/>
              <a:pPr/>
              <a:t>2020-05-06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E932-1D4E-4024-B4E8-079761AC12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7000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0E3B-7070-4D41-9F28-DD4C3C58DF79}" type="datetimeFigureOut">
              <a:rPr lang="pl-PL" smtClean="0"/>
              <a:pPr/>
              <a:t>2020-05-06</a:t>
            </a:fld>
            <a:endParaRPr 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8FE932-1D4E-4024-B4E8-079761AC120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med" advClick="0" advTm="7000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0E3B-7070-4D41-9F28-DD4C3C58DF79}" type="datetimeFigureOut">
              <a:rPr lang="pl-PL" smtClean="0"/>
              <a:pPr/>
              <a:t>2020-05-06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E932-1D4E-4024-B4E8-079761AC12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7000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0E3B-7070-4D41-9F28-DD4C3C58DF79}" type="datetimeFigureOut">
              <a:rPr lang="pl-PL" smtClean="0"/>
              <a:pPr/>
              <a:t>2020-05-06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918FE932-1D4E-4024-B4E8-079761AC12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7000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46A10E3B-7070-4D41-9F28-DD4C3C58DF79}" type="datetimeFigureOut">
              <a:rPr lang="pl-PL" smtClean="0"/>
              <a:pPr/>
              <a:t>2020-05-06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E932-1D4E-4024-B4E8-079761AC12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7000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olny kształt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owolny kształt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6A10E3B-7070-4D41-9F28-DD4C3C58DF79}" type="datetimeFigureOut">
              <a:rPr lang="pl-PL" smtClean="0"/>
              <a:pPr/>
              <a:t>2020-05-06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918FE932-1D4E-4024-B4E8-079761AC120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221" r:id="rId1"/>
    <p:sldLayoutId id="2147485222" r:id="rId2"/>
    <p:sldLayoutId id="2147485223" r:id="rId3"/>
    <p:sldLayoutId id="2147485224" r:id="rId4"/>
    <p:sldLayoutId id="2147485225" r:id="rId5"/>
    <p:sldLayoutId id="2147485226" r:id="rId6"/>
    <p:sldLayoutId id="2147485227" r:id="rId7"/>
    <p:sldLayoutId id="2147485228" r:id="rId8"/>
    <p:sldLayoutId id="2147485229" r:id="rId9"/>
    <p:sldLayoutId id="2147485230" r:id="rId10"/>
    <p:sldLayoutId id="2147485231" r:id="rId11"/>
  </p:sldLayoutIdLst>
  <p:transition spd="med" advClick="0" advTm="7000">
    <p:zoom/>
  </p:transition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google.pl/url?sa=i&amp;source=images&amp;cd=&amp;cad=rja&amp;docid=hhzjahi__EWAjM&amp;tbnid=FzFwD7imPfDjaM:&amp;ved=0CAgQjRwwAA&amp;url=http://gazetarumska.pl/edukacja/chemia-na-swiatowym-poziomie-w-slo&amp;ei=kERlUYrbOszWPN_sgNAG&amp;psig=AFQjCNEvmEUX6enNKfoNvdBmPBxnCY9Xlg&amp;ust=1365677584989032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pl/url?sa=i&amp;rct=j&amp;q=zdj%C4%99cia+z+konkurs%C3%B3w+chemicznych&amp;source=images&amp;cd=&amp;cad=rja&amp;docid=HrOg-IN9AdY94M&amp;tbnid=BeOgpnfbZxC0jM:&amp;ved=0CAUQjRw&amp;url=http://poprzedniawersja.zs6sobieski.pl/index.php?url=chemi&amp;ei=eEVlUcKxEIWIOJ6mgIgH&amp;bvm=bv.44990110,d.ZWU&amp;psig=AFQjCNFNev2RUJwAQtZshFN9OdzKbeQEaQ&amp;ust=1365677783634790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267744" y="4725144"/>
            <a:ext cx="6480048" cy="1171560"/>
          </a:xfrm>
        </p:spPr>
        <p:txBody>
          <a:bodyPr/>
          <a:lstStyle/>
          <a:p>
            <a:r>
              <a:rPr lang="pl-PL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Chemia w Słowaku</a:t>
            </a:r>
            <a:endParaRPr lang="pl-PL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2" descr="C:\Users\User\Desktop\chemik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692696"/>
            <a:ext cx="1800200" cy="243777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Click="0" advTm="530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>
            <a:noAutofit/>
          </a:bodyPr>
          <a:lstStyle/>
          <a:p>
            <a:pPr algn="r"/>
            <a:r>
              <a:rPr lang="pl-PL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Konkursy  </a:t>
            </a:r>
            <a:r>
              <a:rPr lang="pl-PL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11560" y="1772816"/>
            <a:ext cx="7920880" cy="3456384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pl-PL" sz="2600" dirty="0" smtClean="0"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pl-PL" sz="2600" dirty="0" smtClean="0">
                <a:latin typeface="Times New Roman" pitchFamily="18" charset="0"/>
                <a:cs typeface="Times New Roman" pitchFamily="18" charset="0"/>
              </a:rPr>
              <a:t>Olimpiada chemiczna</a:t>
            </a:r>
            <a:r>
              <a:rPr lang="pl-PL" sz="2600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pl-PL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70000"/>
              </a:lnSpc>
            </a:pPr>
            <a:r>
              <a:rPr lang="pl-PL" sz="2600" dirty="0" smtClean="0">
                <a:latin typeface="Times New Roman" pitchFamily="18" charset="0"/>
                <a:cs typeface="Times New Roman" pitchFamily="18" charset="0"/>
              </a:rPr>
              <a:t>„Konkurs chemiczny dla szkół </a:t>
            </a:r>
            <a:r>
              <a:rPr lang="pl-PL" sz="2600" dirty="0" err="1" smtClean="0">
                <a:latin typeface="Times New Roman" pitchFamily="18" charset="0"/>
                <a:cs typeface="Times New Roman" pitchFamily="18" charset="0"/>
              </a:rPr>
              <a:t>ponadgimnazjalnych</a:t>
            </a:r>
            <a:r>
              <a:rPr lang="pl-PL" sz="2600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>
              <a:lnSpc>
                <a:spcPct val="170000"/>
              </a:lnSpc>
            </a:pPr>
            <a:r>
              <a:rPr lang="pl-PL" sz="2600" dirty="0" smtClean="0">
                <a:latin typeface="Times New Roman" pitchFamily="18" charset="0"/>
                <a:cs typeface="Times New Roman" pitchFamily="18" charset="0"/>
              </a:rPr>
              <a:t>„Alchemik” </a:t>
            </a:r>
          </a:p>
          <a:p>
            <a:pPr>
              <a:lnSpc>
                <a:spcPct val="170000"/>
              </a:lnSpc>
            </a:pPr>
            <a:r>
              <a:rPr lang="pl-PL" sz="2600" dirty="0" smtClean="0">
                <a:latin typeface="Times New Roman" pitchFamily="18" charset="0"/>
                <a:cs typeface="Times New Roman" pitchFamily="18" charset="0"/>
              </a:rPr>
              <a:t>Podkarpacki Konkurs Chemiczny im. Ignacego Łukasiewicza</a:t>
            </a:r>
          </a:p>
          <a:p>
            <a:pPr>
              <a:lnSpc>
                <a:spcPct val="170000"/>
              </a:lnSpc>
              <a:buNone/>
            </a:pPr>
            <a:endParaRPr lang="pl-PL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70000"/>
              </a:lnSpc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70000"/>
              </a:lnSpc>
            </a:pPr>
            <a:endParaRPr lang="pl-PL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70000"/>
              </a:lnSpc>
              <a:buNone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70000"/>
              </a:lnSpc>
            </a:pPr>
            <a:endParaRPr lang="pl-PL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Desktop\chemik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5373216"/>
            <a:ext cx="914400" cy="123825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424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gazetarumska.pl/images/stories/2012-05/Cypria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980728"/>
            <a:ext cx="7128790" cy="475252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5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http://poprzedniawersja.zs6sobieski.pl/obrazy/pomieszczenia/pracowniachem44_0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764704"/>
            <a:ext cx="7104787" cy="532859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139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6lo-kielce.edu.pl/images/phocagallery/angielski_olimpiada/thumbs/phoca_thumb_l_DSC06719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96752"/>
            <a:ext cx="6058273" cy="460851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74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467600" cy="1143000"/>
          </a:xfrm>
        </p:spPr>
        <p:txBody>
          <a:bodyPr>
            <a:normAutofit/>
          </a:bodyPr>
          <a:lstStyle/>
          <a:p>
            <a:pPr algn="r"/>
            <a:r>
              <a:rPr lang="pl-PL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Wycieczki edukacyjne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Organizujemy wycieczki do:</a:t>
            </a:r>
          </a:p>
          <a:p>
            <a:pPr>
              <a:buNone/>
            </a:pPr>
            <a:endParaRPr lang="pl-PL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ciekawych miejsc jak </a:t>
            </a:r>
            <a:r>
              <a:rPr lang="pl-PL" sz="2800" dirty="0" err="1" smtClean="0">
                <a:latin typeface="Times New Roman" pitchFamily="18" charset="0"/>
                <a:cs typeface="Times New Roman" pitchFamily="18" charset="0"/>
              </a:rPr>
              <a:t>np</a:t>
            </a: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: reaktor jądrowy MARIA w Świerku</a:t>
            </a:r>
          </a:p>
          <a:p>
            <a:pPr>
              <a:lnSpc>
                <a:spcPct val="150000"/>
              </a:lnSpc>
            </a:pP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do Laboratorium Kryminalistyki Komendy Wojewódzkiej Policji w Kielcach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4" name="Picture 2" descr="C:\Users\User\Desktop\chemik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5373216"/>
            <a:ext cx="914400" cy="123825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484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602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81000"/>
            <a:ext cx="8640960" cy="6216352"/>
          </a:xfrm>
          <a:prstGeom prst="rect">
            <a:avLst/>
          </a:prstGeom>
        </p:spPr>
      </p:pic>
    </p:spTree>
  </p:cSld>
  <p:clrMapOvr>
    <a:masterClrMapping/>
  </p:clrMapOvr>
  <p:transition spd="med" advClick="0" advTm="998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602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784468" cy="5856312"/>
          </a:xfrm>
          <a:prstGeom prst="rect">
            <a:avLst/>
          </a:prstGeom>
        </p:spPr>
      </p:pic>
    </p:spTree>
  </p:cSld>
  <p:clrMapOvr>
    <a:masterClrMapping/>
  </p:clrMapOvr>
  <p:transition spd="med" advClick="0" advTm="1123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603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8460432" cy="6096000"/>
          </a:xfrm>
          <a:prstGeom prst="rect">
            <a:avLst/>
          </a:prstGeom>
        </p:spPr>
      </p:pic>
    </p:spTree>
  </p:cSld>
  <p:clrMapOvr>
    <a:masterClrMapping/>
  </p:clrMapOvr>
  <p:transition spd="med" advClick="0" advTm="1357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11604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04664"/>
            <a:ext cx="8676456" cy="6000328"/>
          </a:xfrm>
          <a:prstGeom prst="rect">
            <a:avLst/>
          </a:prstGeom>
        </p:spPr>
      </p:pic>
    </p:spTree>
  </p:cSld>
  <p:clrMapOvr>
    <a:masterClrMapping/>
  </p:clrMapOvr>
  <p:transition spd="med" advClick="0" advTm="1840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604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8424936" cy="6480720"/>
          </a:xfrm>
          <a:prstGeom prst="rect">
            <a:avLst/>
          </a:prstGeom>
        </p:spPr>
      </p:pic>
    </p:spTree>
  </p:cSld>
  <p:clrMapOvr>
    <a:masterClrMapping/>
  </p:clrMapOvr>
  <p:transition spd="med" advClick="0" advTm="1731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7467600" cy="1143000"/>
          </a:xfrm>
        </p:spPr>
        <p:txBody>
          <a:bodyPr>
            <a:normAutofit/>
          </a:bodyPr>
          <a:lstStyle/>
          <a:p>
            <a:pPr algn="r"/>
            <a:r>
              <a:rPr lang="pl-PL" sz="4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Nasza działalność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556792"/>
            <a:ext cx="7467600" cy="435334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3400" dirty="0" smtClean="0">
                <a:latin typeface="Times New Roman" pitchFamily="18" charset="0"/>
                <a:cs typeface="Times New Roman" pitchFamily="18" charset="0"/>
              </a:rPr>
              <a:t>Koło chemiczne</a:t>
            </a:r>
          </a:p>
          <a:p>
            <a:pPr>
              <a:lnSpc>
                <a:spcPct val="150000"/>
              </a:lnSpc>
            </a:pPr>
            <a:r>
              <a:rPr lang="pl-PL" sz="3400" dirty="0" smtClean="0">
                <a:latin typeface="Times New Roman" pitchFamily="18" charset="0"/>
                <a:cs typeface="Times New Roman" pitchFamily="18" charset="0"/>
              </a:rPr>
              <a:t>Konkursy</a:t>
            </a:r>
          </a:p>
          <a:p>
            <a:pPr>
              <a:lnSpc>
                <a:spcPct val="150000"/>
              </a:lnSpc>
            </a:pPr>
            <a:r>
              <a:rPr lang="pl-PL" sz="3400" dirty="0" smtClean="0">
                <a:latin typeface="Times New Roman" pitchFamily="18" charset="0"/>
                <a:cs typeface="Times New Roman" pitchFamily="18" charset="0"/>
              </a:rPr>
              <a:t>Wycieczki  edukacyjne</a:t>
            </a:r>
          </a:p>
          <a:p>
            <a:pPr>
              <a:lnSpc>
                <a:spcPct val="150000"/>
              </a:lnSpc>
            </a:pPr>
            <a:r>
              <a:rPr lang="pl-PL" sz="3400" dirty="0" smtClean="0">
                <a:latin typeface="Times New Roman" pitchFamily="18" charset="0"/>
                <a:cs typeface="Times New Roman" pitchFamily="18" charset="0"/>
              </a:rPr>
              <a:t>Pokazy chemiczne</a:t>
            </a:r>
          </a:p>
          <a:p>
            <a:pPr>
              <a:lnSpc>
                <a:spcPct val="150000"/>
              </a:lnSpc>
            </a:pPr>
            <a:r>
              <a:rPr lang="pl-PL" sz="3400" dirty="0" smtClean="0">
                <a:latin typeface="Times New Roman" pitchFamily="18" charset="0"/>
                <a:cs typeface="Times New Roman" pitchFamily="18" charset="0"/>
              </a:rPr>
              <a:t>Praktyki chemiczne</a:t>
            </a:r>
            <a:endParaRPr lang="pl-PL" sz="3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8096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11603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260648"/>
            <a:ext cx="5400600" cy="6369938"/>
          </a:xfrm>
          <a:prstGeom prst="rect">
            <a:avLst/>
          </a:prstGeom>
        </p:spPr>
      </p:pic>
    </p:spTree>
  </p:cSld>
  <p:clrMapOvr>
    <a:masterClrMapping/>
  </p:clrMapOvr>
  <p:transition spd="med" advClick="0" advTm="2012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NC011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8496944" cy="6372708"/>
          </a:xfrm>
          <a:prstGeom prst="rect">
            <a:avLst/>
          </a:prstGeom>
        </p:spPr>
      </p:pic>
    </p:spTree>
  </p:cSld>
  <p:clrMapOvr>
    <a:masterClrMapping/>
  </p:clrMapOvr>
  <p:transition spd="med" advClick="0" advTm="1560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467600" cy="1143000"/>
          </a:xfrm>
        </p:spPr>
        <p:txBody>
          <a:bodyPr>
            <a:normAutofit/>
          </a:bodyPr>
          <a:lstStyle/>
          <a:p>
            <a:pPr algn="r"/>
            <a:r>
              <a:rPr lang="pl-PL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Pokazy chemiczne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276872"/>
            <a:ext cx="8219256" cy="288032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Organizowane przez nas pokazy chemiczne </a:t>
            </a:r>
          </a:p>
          <a:p>
            <a:pPr algn="ctr">
              <a:lnSpc>
                <a:spcPct val="150000"/>
              </a:lnSpc>
              <a:buNone/>
            </a:pP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cieszą się zawsze dużym zainteresowaniem młodzieży.</a:t>
            </a:r>
          </a:p>
          <a:p>
            <a:pPr algn="ctr">
              <a:lnSpc>
                <a:spcPct val="150000"/>
              </a:lnSpc>
              <a:buNone/>
            </a:pP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Udowadniamy, że z ciekawymi zjawiskami chemicznymi spotykamy się w życiu codziennym.</a:t>
            </a:r>
          </a:p>
          <a:p>
            <a:pPr>
              <a:buNone/>
            </a:pPr>
            <a:endParaRPr lang="pl-PL" sz="4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pl-PL" sz="4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pl-PL" dirty="0" smtClean="0"/>
          </a:p>
          <a:p>
            <a:endParaRPr lang="pl-PL" dirty="0" smtClean="0"/>
          </a:p>
          <a:p>
            <a:pPr>
              <a:buNone/>
            </a:pPr>
            <a:endParaRPr lang="pl-PL" dirty="0"/>
          </a:p>
        </p:txBody>
      </p:sp>
      <p:pic>
        <p:nvPicPr>
          <p:cNvPr id="4" name="Picture 2" descr="C:\Users\User\Desktop\chemik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5373216"/>
            <a:ext cx="914400" cy="123825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438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908720"/>
            <a:ext cx="7467600" cy="864096"/>
          </a:xfrm>
        </p:spPr>
        <p:txBody>
          <a:bodyPr>
            <a:noAutofit/>
          </a:bodyPr>
          <a:lstStyle/>
          <a:p>
            <a:pPr algn="r"/>
            <a:r>
              <a:rPr lang="pl-PL" sz="4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Pokazy chemiczne</a:t>
            </a:r>
            <a:br>
              <a:rPr lang="pl-PL" sz="4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„Chemiczne rewolucje”</a:t>
            </a: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200" dirty="0" smtClean="0">
                <a:latin typeface="Times New Roman" pitchFamily="18" charset="0"/>
                <a:cs typeface="Times New Roman" pitchFamily="18" charset="0"/>
              </a:rPr>
            </a:br>
            <a:endParaRPr lang="pl-PL" sz="4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72816"/>
            <a:ext cx="8003232" cy="420506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endParaRPr lang="pl-PL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</a:pPr>
            <a:r>
              <a:rPr lang="pl-PL" sz="3400" dirty="0" smtClean="0">
                <a:latin typeface="Times New Roman" pitchFamily="18" charset="0"/>
                <a:cs typeface="Times New Roman" pitchFamily="18" charset="0"/>
              </a:rPr>
              <a:t>Uczniowie mogli się przekonać, że chemia to nie tylko skomplikowane, trudne reakcje czy rozbudowane wzory. </a:t>
            </a:r>
            <a:br>
              <a:rPr lang="pl-PL" sz="3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400" dirty="0" smtClean="0">
                <a:latin typeface="Times New Roman" pitchFamily="18" charset="0"/>
                <a:cs typeface="Times New Roman" pitchFamily="18" charset="0"/>
              </a:rPr>
              <a:t>To także zaskakująca nauka, pełna ciekawostek</a:t>
            </a:r>
          </a:p>
          <a:p>
            <a:pPr algn="just">
              <a:lnSpc>
                <a:spcPct val="170000"/>
              </a:lnSpc>
            </a:pPr>
            <a:r>
              <a:rPr lang="pl-PL" sz="3400" dirty="0" smtClean="0">
                <a:latin typeface="Times New Roman" pitchFamily="18" charset="0"/>
                <a:cs typeface="Times New Roman" pitchFamily="18" charset="0"/>
              </a:rPr>
              <a:t>Proponowane doświadczenia miały na celu przybliżenie zjawisk chemicznych występujących w naszym otoczeniu</a:t>
            </a:r>
          </a:p>
          <a:p>
            <a:pPr algn="just">
              <a:lnSpc>
                <a:spcPct val="170000"/>
              </a:lnSpc>
              <a:buNone/>
            </a:pPr>
            <a:endParaRPr lang="pl-PL" sz="3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pl-PL" dirty="0"/>
          </a:p>
        </p:txBody>
      </p:sp>
      <p:pic>
        <p:nvPicPr>
          <p:cNvPr id="4" name="Picture 2" descr="C:\Users\User\Desktop\chemik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5373216"/>
            <a:ext cx="914400" cy="123825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4477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40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08720"/>
            <a:ext cx="8540441" cy="5256584"/>
          </a:xfrm>
          <a:prstGeom prst="rect">
            <a:avLst/>
          </a:prstGeom>
        </p:spPr>
      </p:pic>
    </p:spTree>
  </p:cSld>
  <p:clrMapOvr>
    <a:masterClrMapping/>
  </p:clrMapOvr>
  <p:transition spd="med" advClick="0" advTm="1139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NC013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88640"/>
            <a:ext cx="5184576" cy="6432714"/>
          </a:xfrm>
          <a:prstGeom prst="rect">
            <a:avLst/>
          </a:prstGeom>
        </p:spPr>
      </p:pic>
    </p:spTree>
  </p:cSld>
  <p:clrMapOvr>
    <a:masterClrMapping/>
  </p:clrMapOvr>
  <p:transition spd="med" advClick="0" advTm="951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NC013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260648"/>
            <a:ext cx="4824536" cy="6432715"/>
          </a:xfrm>
          <a:prstGeom prst="rect">
            <a:avLst/>
          </a:prstGeom>
        </p:spPr>
      </p:pic>
    </p:spTree>
  </p:cSld>
  <p:clrMapOvr>
    <a:masterClrMapping/>
  </p:clrMapOvr>
  <p:transition spd="med" advClick="0" advTm="905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NC013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8172400" cy="6129300"/>
          </a:xfrm>
          <a:prstGeom prst="rect">
            <a:avLst/>
          </a:prstGeom>
        </p:spPr>
      </p:pic>
    </p:spTree>
  </p:cSld>
  <p:clrMapOvr>
    <a:masterClrMapping/>
  </p:clrMapOvr>
  <p:transition spd="med" advClick="0" advTm="998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NC013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028384" cy="6021288"/>
          </a:xfrm>
          <a:prstGeom prst="rect">
            <a:avLst/>
          </a:prstGeom>
        </p:spPr>
      </p:pic>
    </p:spTree>
  </p:cSld>
  <p:clrMapOvr>
    <a:masterClrMapping/>
  </p:clrMapOvr>
  <p:transition spd="med" advClick="0" advTm="1092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7467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pl-PL" sz="53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Pokazy chemiczne</a:t>
            </a:r>
            <a:r>
              <a:rPr lang="pl-PL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„Zajęcia otwarte”</a:t>
            </a:r>
            <a:endParaRPr lang="pl-PL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23528" y="2276872"/>
            <a:ext cx="8532440" cy="3312368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pl-PL" sz="2600" dirty="0" smtClean="0">
                <a:latin typeface="Times New Roman" pitchFamily="18" charset="0"/>
                <a:cs typeface="Times New Roman" pitchFamily="18" charset="0"/>
              </a:rPr>
              <a:t>Dla zwycięzców Maratonu Matematycznego</a:t>
            </a:r>
          </a:p>
          <a:p>
            <a:pPr algn="ctr">
              <a:lnSpc>
                <a:spcPct val="150000"/>
              </a:lnSpc>
              <a:buNone/>
            </a:pPr>
            <a:r>
              <a:rPr lang="pl-PL" sz="2600" dirty="0" smtClean="0">
                <a:latin typeface="Times New Roman" pitchFamily="18" charset="0"/>
                <a:cs typeface="Times New Roman" pitchFamily="18" charset="0"/>
              </a:rPr>
              <a:t>(uczniów gimnazjum Kielc i województwa świętokrzyskiego) </a:t>
            </a: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od 3 lat </a:t>
            </a:r>
            <a:r>
              <a:rPr lang="pl-PL" sz="2600" dirty="0" smtClean="0">
                <a:latin typeface="Times New Roman" pitchFamily="18" charset="0"/>
                <a:cs typeface="Times New Roman" pitchFamily="18" charset="0"/>
              </a:rPr>
              <a:t>organizowany jest</a:t>
            </a:r>
          </a:p>
          <a:p>
            <a:pPr algn="ctr">
              <a:lnSpc>
                <a:spcPct val="150000"/>
              </a:lnSpc>
              <a:buNone/>
            </a:pPr>
            <a:r>
              <a:rPr lang="pl-PL" sz="2600" dirty="0" smtClean="0">
                <a:latin typeface="Times New Roman" pitchFamily="18" charset="0"/>
                <a:cs typeface="Times New Roman" pitchFamily="18" charset="0"/>
              </a:rPr>
              <a:t>pokaz efektownych doświadczeń chemicznych.</a:t>
            </a:r>
          </a:p>
          <a:p>
            <a:pPr>
              <a:buNone/>
            </a:pPr>
            <a:endParaRPr lang="pl-PL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User\Desktop\chemik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5373216"/>
            <a:ext cx="914400" cy="123825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456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pl-PL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Koło chemiczne</a:t>
            </a:r>
            <a:endParaRPr lang="pl-PL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1916832"/>
            <a:ext cx="8064896" cy="3701008"/>
          </a:xfrm>
        </p:spPr>
        <p:txBody>
          <a:bodyPr>
            <a:noAutofit/>
          </a:bodyPr>
          <a:lstStyle/>
          <a:p>
            <a:pPr algn="ctr">
              <a:lnSpc>
                <a:spcPct val="170000"/>
              </a:lnSpc>
              <a:buNone/>
            </a:pP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…. ma na celu rozszerzenie zajęć lekcyjnych  </a:t>
            </a:r>
            <a:br>
              <a:rPr lang="pl-PL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dla tych, którzy w przyszłości wiążą swoje plany </a:t>
            </a:r>
          </a:p>
          <a:p>
            <a:pPr algn="ctr">
              <a:lnSpc>
                <a:spcPct val="170000"/>
              </a:lnSpc>
              <a:buNone/>
            </a:pP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z farmacją, medycyną, chemią lub kierunkami</a:t>
            </a:r>
          </a:p>
          <a:p>
            <a:pPr algn="ctr">
              <a:lnSpc>
                <a:spcPct val="170000"/>
              </a:lnSpc>
              <a:buNone/>
            </a:pP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pokrewnymi, w tym biologią, ochroną środowiska itp.;</a:t>
            </a:r>
          </a:p>
          <a:p>
            <a:pPr>
              <a:buNone/>
            </a:pPr>
            <a:endParaRPr lang="pl-PL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pl-PL" sz="2800" dirty="0" smtClean="0"/>
          </a:p>
          <a:p>
            <a:endParaRPr lang="pl-PL" sz="2800" dirty="0" smtClean="0"/>
          </a:p>
          <a:p>
            <a:endParaRPr lang="pl-PL" sz="2800" dirty="0"/>
          </a:p>
        </p:txBody>
      </p:sp>
      <p:pic>
        <p:nvPicPr>
          <p:cNvPr id="4" name="Picture 2" descr="C:\Users\User\Desktop\chemik.gif"/>
          <p:cNvPicPr>
            <a:picLocks noGrp="1" noChangeAspect="1" noChangeArrowheads="1" noCrop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5373216"/>
            <a:ext cx="914400" cy="123825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3775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DSC02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980728"/>
            <a:ext cx="7992888" cy="4896543"/>
          </a:xfrm>
          <a:prstGeom prst="rect">
            <a:avLst/>
          </a:prstGeom>
        </p:spPr>
      </p:pic>
    </p:spTree>
  </p:cSld>
  <p:clrMapOvr>
    <a:masterClrMapping/>
  </p:clrMapOvr>
  <p:transition spd="med" advClick="0" advTm="905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21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980728"/>
            <a:ext cx="8136904" cy="5112567"/>
          </a:xfrm>
          <a:prstGeom prst="rect">
            <a:avLst/>
          </a:prstGeom>
        </p:spPr>
      </p:pic>
    </p:spTree>
  </p:cSld>
  <p:clrMapOvr>
    <a:masterClrMapping/>
  </p:clrMapOvr>
  <p:transition spd="med" advClick="0" advTm="1014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21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244408" cy="6183306"/>
          </a:xfrm>
          <a:prstGeom prst="rect">
            <a:avLst/>
          </a:prstGeom>
        </p:spPr>
      </p:pic>
    </p:spTree>
  </p:cSld>
  <p:clrMapOvr>
    <a:masterClrMapping/>
  </p:clrMapOvr>
  <p:transition spd="med" advClick="0" advTm="1030"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DSC021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08720"/>
            <a:ext cx="8416636" cy="5256584"/>
          </a:xfrm>
          <a:prstGeom prst="rect">
            <a:avLst/>
          </a:prstGeom>
        </p:spPr>
      </p:pic>
    </p:spTree>
  </p:cSld>
  <p:clrMapOvr>
    <a:masterClrMapping/>
  </p:clrMapOvr>
  <p:transition spd="med" advClick="0" advTm="1076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467600" cy="1143000"/>
          </a:xfrm>
        </p:spPr>
        <p:txBody>
          <a:bodyPr>
            <a:normAutofit/>
          </a:bodyPr>
          <a:lstStyle/>
          <a:p>
            <a:pPr algn="r"/>
            <a:r>
              <a:rPr lang="pl-PL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Praktyki chemiczne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83568" y="1988840"/>
            <a:ext cx="7931224" cy="3600400"/>
          </a:xfrm>
        </p:spPr>
        <p:txBody>
          <a:bodyPr>
            <a:normAutofit fontScale="85000" lnSpcReduction="10000"/>
          </a:bodyPr>
          <a:lstStyle/>
          <a:p>
            <a:pPr algn="ctr">
              <a:lnSpc>
                <a:spcPct val="150000"/>
              </a:lnSpc>
              <a:buNone/>
            </a:pPr>
            <a:r>
              <a:rPr lang="pl-PL" sz="3300" dirty="0" smtClean="0">
                <a:latin typeface="Times New Roman" pitchFamily="18" charset="0"/>
                <a:cs typeface="Times New Roman" pitchFamily="18" charset="0"/>
              </a:rPr>
              <a:t>Program „Praktyki z chemią” kontynuowany </a:t>
            </a:r>
            <a:r>
              <a:rPr lang="pl-PL" sz="3300" dirty="0" smtClean="0">
                <a:latin typeface="Times New Roman" pitchFamily="18" charset="0"/>
                <a:cs typeface="Times New Roman" pitchFamily="18" charset="0"/>
              </a:rPr>
              <a:t>był</a:t>
            </a:r>
            <a:endParaRPr lang="pl-PL" sz="33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pl-PL" sz="3300" dirty="0" smtClean="0">
                <a:latin typeface="Times New Roman" pitchFamily="18" charset="0"/>
                <a:cs typeface="Times New Roman" pitchFamily="18" charset="0"/>
              </a:rPr>
              <a:t>od 2010 roku dając niepowtarzalną szansę kontaktu </a:t>
            </a:r>
            <a:br>
              <a:rPr lang="pl-PL" sz="3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300" dirty="0" smtClean="0">
                <a:latin typeface="Times New Roman" pitchFamily="18" charset="0"/>
                <a:cs typeface="Times New Roman" pitchFamily="18" charset="0"/>
              </a:rPr>
              <a:t>ze specjalistycznymi laboratoriami  </a:t>
            </a:r>
          </a:p>
          <a:p>
            <a:pPr algn="ctr">
              <a:lnSpc>
                <a:spcPct val="150000"/>
              </a:lnSpc>
              <a:buNone/>
            </a:pPr>
            <a:r>
              <a:rPr lang="pl-PL" sz="3300" dirty="0" smtClean="0">
                <a:latin typeface="Times New Roman" pitchFamily="18" charset="0"/>
                <a:cs typeface="Times New Roman" pitchFamily="18" charset="0"/>
              </a:rPr>
              <a:t>oraz  uczestniczenia w praktycznych pracach laboratoryjnych w kieleckich zakładach.</a:t>
            </a:r>
            <a:endParaRPr lang="pl-PL" sz="4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pl-PL" dirty="0" smtClean="0"/>
          </a:p>
          <a:p>
            <a:pPr algn="ctr">
              <a:buNone/>
            </a:pPr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4" name="Picture 2" descr="C:\Users\User\Desktop\chemik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5373216"/>
            <a:ext cx="914400" cy="123825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2309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467600" cy="1143000"/>
          </a:xfrm>
        </p:spPr>
        <p:txBody>
          <a:bodyPr>
            <a:normAutofit/>
          </a:bodyPr>
          <a:lstStyle/>
          <a:p>
            <a:pPr algn="r"/>
            <a:r>
              <a:rPr lang="pl-PL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Praktyki chemiczne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68052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buNone/>
            </a:pPr>
            <a:r>
              <a:rPr lang="pl-PL" sz="280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pl-PL" sz="3500" smtClean="0">
                <a:latin typeface="Times New Roman" pitchFamily="18" charset="0"/>
                <a:cs typeface="Times New Roman" pitchFamily="18" charset="0"/>
              </a:rPr>
              <a:t>mają </a:t>
            </a:r>
            <a:r>
              <a:rPr lang="pl-PL" sz="3500" dirty="0" smtClean="0">
                <a:latin typeface="Times New Roman" pitchFamily="18" charset="0"/>
                <a:cs typeface="Times New Roman" pitchFamily="18" charset="0"/>
              </a:rPr>
              <a:t>na celu:</a:t>
            </a:r>
          </a:p>
          <a:p>
            <a:pPr>
              <a:lnSpc>
                <a:spcPct val="150000"/>
              </a:lnSpc>
              <a:buNone/>
            </a:pPr>
            <a:endParaRPr lang="pl-PL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uświadomić, że kształcenie się w tym kierunku jest solidną gwarancją do zdobycia perspektywicznego zawodu</a:t>
            </a:r>
          </a:p>
          <a:p>
            <a:pPr algn="just">
              <a:lnSpc>
                <a:spcPct val="150000"/>
              </a:lnSpc>
            </a:pP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zwiększyć swoje perspektywy na przyszłość </a:t>
            </a:r>
          </a:p>
          <a:p>
            <a:pPr algn="just">
              <a:lnSpc>
                <a:spcPct val="150000"/>
              </a:lnSpc>
            </a:pP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obalić stereotyp, że chemia jest nudna i trudna</a:t>
            </a:r>
          </a:p>
          <a:p>
            <a:pPr algn="just">
              <a:lnSpc>
                <a:spcPct val="150000"/>
              </a:lnSpc>
            </a:pP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pokazać przedmiot chemii w codziennym użytku </a:t>
            </a:r>
          </a:p>
          <a:p>
            <a:pPr algn="just">
              <a:lnSpc>
                <a:spcPct val="150000"/>
              </a:lnSpc>
            </a:pP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pokazać jego zapotrzebowanie na rynku</a:t>
            </a:r>
          </a:p>
          <a:p>
            <a:pPr>
              <a:lnSpc>
                <a:spcPct val="150000"/>
              </a:lnSpc>
            </a:pPr>
            <a:endParaRPr lang="pl-PL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pl-PL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pl-PL" dirty="0"/>
          </a:p>
        </p:txBody>
      </p:sp>
      <p:pic>
        <p:nvPicPr>
          <p:cNvPr id="4" name="Picture 2" descr="C:\Users\User\Desktop\chemik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5373216"/>
            <a:ext cx="914400" cy="123825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7222"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467600" cy="1143000"/>
          </a:xfrm>
        </p:spPr>
        <p:txBody>
          <a:bodyPr>
            <a:normAutofit/>
          </a:bodyPr>
          <a:lstStyle/>
          <a:p>
            <a:pPr algn="r"/>
            <a:r>
              <a:rPr lang="pl-PL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Praktyki chemiczne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Współpracujemy z:</a:t>
            </a:r>
          </a:p>
          <a:p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PSS „Społem” Kielce</a:t>
            </a:r>
          </a:p>
          <a:p>
            <a:pPr>
              <a:lnSpc>
                <a:spcPct val="150000"/>
              </a:lnSpc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Zakładem Higieny Weterynaryjnej</a:t>
            </a:r>
          </a:p>
          <a:p>
            <a:pPr>
              <a:lnSpc>
                <a:spcPct val="150000"/>
              </a:lnSpc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Stacją Rolniczo - Chemiczną</a:t>
            </a:r>
          </a:p>
          <a:p>
            <a:pPr>
              <a:lnSpc>
                <a:spcPct val="150000"/>
              </a:lnSpc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Laboratorium Kryminalistycznym Policji</a:t>
            </a:r>
          </a:p>
          <a:p>
            <a:pPr>
              <a:lnSpc>
                <a:spcPct val="150000"/>
              </a:lnSpc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Laboratorium Specjalistycznym w Kielcach</a:t>
            </a:r>
          </a:p>
          <a:p>
            <a:endParaRPr lang="pl-PL" dirty="0"/>
          </a:p>
        </p:txBody>
      </p:sp>
      <p:pic>
        <p:nvPicPr>
          <p:cNvPr id="4" name="Picture 2" descr="C:\Users\User\Desktop\chemik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5373216"/>
            <a:ext cx="914400" cy="123825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1200"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4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20688"/>
            <a:ext cx="8316416" cy="5740102"/>
          </a:xfrm>
          <a:prstGeom prst="rect">
            <a:avLst/>
          </a:prstGeom>
        </p:spPr>
      </p:pic>
    </p:spTree>
  </p:cSld>
  <p:clrMapOvr>
    <a:masterClrMapping/>
  </p:clrMapOvr>
  <p:transition spd="med" advClick="0" advTm="952"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4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8460432" cy="5596086"/>
          </a:xfrm>
          <a:prstGeom prst="rect">
            <a:avLst/>
          </a:prstGeom>
        </p:spPr>
      </p:pic>
    </p:spTree>
  </p:cSld>
  <p:clrMapOvr>
    <a:masterClrMapping/>
  </p:clrMapOvr>
  <p:transition spd="med" advClick="0" advTm="1092"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4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620688"/>
            <a:ext cx="8100392" cy="5688632"/>
          </a:xfrm>
          <a:prstGeom prst="rect">
            <a:avLst/>
          </a:prstGeom>
        </p:spPr>
      </p:pic>
    </p:spTree>
  </p:cSld>
  <p:clrMapOvr>
    <a:masterClrMapping/>
  </p:clrMapOvr>
  <p:transition spd="med" advClick="0" advTm="1154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467600" cy="1143000"/>
          </a:xfrm>
        </p:spPr>
        <p:txBody>
          <a:bodyPr>
            <a:normAutofit/>
          </a:bodyPr>
          <a:lstStyle/>
          <a:p>
            <a:pPr algn="r"/>
            <a:r>
              <a:rPr lang="pl-PL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Koło chemiczne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95536" y="1556792"/>
            <a:ext cx="807524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Podczas zajęć :</a:t>
            </a:r>
          </a:p>
          <a:p>
            <a:pPr>
              <a:buNone/>
            </a:pPr>
            <a:endParaRPr lang="pl-PL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l-PL" sz="2600" dirty="0" smtClean="0">
                <a:latin typeface="Times New Roman" pitchFamily="18" charset="0"/>
                <a:cs typeface="Times New Roman" pitchFamily="18" charset="0"/>
              </a:rPr>
              <a:t>Poszerzamy i uzupełniamy swoją wiedzę teoretyczną</a:t>
            </a:r>
          </a:p>
          <a:p>
            <a:pPr algn="just">
              <a:lnSpc>
                <a:spcPct val="150000"/>
              </a:lnSpc>
            </a:pPr>
            <a:r>
              <a:rPr lang="pl-PL" sz="2600" dirty="0" smtClean="0">
                <a:latin typeface="Times New Roman" pitchFamily="18" charset="0"/>
                <a:cs typeface="Times New Roman" pitchFamily="18" charset="0"/>
              </a:rPr>
              <a:t>Wykonujemy ciekawe doświadczenia chemiczne</a:t>
            </a:r>
          </a:p>
          <a:p>
            <a:pPr algn="just">
              <a:lnSpc>
                <a:spcPct val="150000"/>
              </a:lnSpc>
            </a:pPr>
            <a:r>
              <a:rPr lang="pl-PL" sz="2600" dirty="0" smtClean="0">
                <a:latin typeface="Times New Roman" pitchFamily="18" charset="0"/>
                <a:cs typeface="Times New Roman" pitchFamily="18" charset="0"/>
              </a:rPr>
              <a:t>Zapoznajemy się z aparaturą chemiczną  oraz sposobem planowania doświadczeń i różnych syntez chemicznych</a:t>
            </a:r>
          </a:p>
          <a:p>
            <a:pPr>
              <a:buNone/>
            </a:pPr>
            <a:endParaRPr lang="pl-PL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Desktop\chemik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5373216"/>
            <a:ext cx="914400" cy="123825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3712"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40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08720"/>
            <a:ext cx="8532440" cy="5143500"/>
          </a:xfrm>
          <a:prstGeom prst="rect">
            <a:avLst/>
          </a:prstGeom>
        </p:spPr>
      </p:pic>
    </p:spTree>
  </p:cSld>
  <p:clrMapOvr>
    <a:masterClrMapping/>
  </p:clrMapOvr>
  <p:transition spd="med" advClick="0" advTm="1076"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40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836712"/>
            <a:ext cx="8028384" cy="5400600"/>
          </a:xfrm>
          <a:prstGeom prst="rect">
            <a:avLst/>
          </a:prstGeom>
        </p:spPr>
      </p:pic>
    </p:spTree>
  </p:cSld>
  <p:clrMapOvr>
    <a:masterClrMapping/>
  </p:clrMapOvr>
  <p:transition spd="med" advClick="0" advTm="905"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40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20688"/>
            <a:ext cx="8532440" cy="5688632"/>
          </a:xfrm>
          <a:prstGeom prst="rect">
            <a:avLst/>
          </a:prstGeom>
        </p:spPr>
      </p:pic>
    </p:spTree>
  </p:cSld>
  <p:clrMapOvr>
    <a:masterClrMapping/>
  </p:clrMapOvr>
  <p:transition spd="med" advClick="0" advTm="1076"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40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20688"/>
            <a:ext cx="8796469" cy="5544616"/>
          </a:xfrm>
          <a:prstGeom prst="rect">
            <a:avLst/>
          </a:prstGeom>
        </p:spPr>
      </p:pic>
    </p:spTree>
  </p:cSld>
  <p:clrMapOvr>
    <a:masterClrMapping/>
  </p:clrMapOvr>
  <p:transition spd="med" advClick="0" advTm="1248"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11560" y="1268760"/>
            <a:ext cx="8043664" cy="2232248"/>
          </a:xfrm>
        </p:spPr>
        <p:txBody>
          <a:bodyPr>
            <a:noAutofit/>
          </a:bodyPr>
          <a:lstStyle/>
          <a:p>
            <a:pPr algn="r"/>
            <a:r>
              <a:rPr lang="pl-PL" sz="6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Dziękujemy za uwagę </a:t>
            </a:r>
            <a:r>
              <a:rPr lang="pl-PL" sz="6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</a:t>
            </a:r>
            <a:endParaRPr lang="pl-PL" sz="60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25963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endParaRPr lang="pl-PL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pl-PL" dirty="0"/>
          </a:p>
        </p:txBody>
      </p:sp>
      <p:pic>
        <p:nvPicPr>
          <p:cNvPr id="4" name="Picture 2" descr="C:\Users\User\Desktop\chemik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429000"/>
            <a:ext cx="1296144" cy="175519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914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NC013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260648"/>
            <a:ext cx="4968552" cy="6336704"/>
          </a:xfrm>
          <a:prstGeom prst="rect">
            <a:avLst/>
          </a:prstGeom>
        </p:spPr>
      </p:pic>
    </p:spTree>
  </p:cSld>
  <p:clrMapOvr>
    <a:masterClrMapping/>
  </p:clrMapOvr>
  <p:transition spd="med" advClick="0" advTm="1638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NC013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88640"/>
            <a:ext cx="5328592" cy="6476033"/>
          </a:xfrm>
          <a:prstGeom prst="rect">
            <a:avLst/>
          </a:prstGeom>
        </p:spPr>
      </p:pic>
    </p:spTree>
  </p:cSld>
  <p:clrMapOvr>
    <a:masterClrMapping/>
  </p:clrMapOvr>
  <p:transition spd="med" advClick="0" advTm="2309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NC013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8100392" cy="6075294"/>
          </a:xfrm>
          <a:prstGeom prst="rect">
            <a:avLst/>
          </a:prstGeom>
        </p:spPr>
      </p:pic>
    </p:spTree>
  </p:cSld>
  <p:clrMapOvr>
    <a:masterClrMapping/>
  </p:clrMapOvr>
  <p:transition spd="med" advClick="0" advTm="1903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NC013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76456" cy="6507342"/>
          </a:xfrm>
          <a:prstGeom prst="rect">
            <a:avLst/>
          </a:prstGeom>
        </p:spPr>
      </p:pic>
    </p:spTree>
  </p:cSld>
  <p:clrMapOvr>
    <a:masterClrMapping/>
  </p:clrMapOvr>
  <p:transition spd="med" advClick="0" advTm="1840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32" y="476672"/>
            <a:ext cx="7467600" cy="1143000"/>
          </a:xfrm>
        </p:spPr>
        <p:txBody>
          <a:bodyPr>
            <a:noAutofit/>
          </a:bodyPr>
          <a:lstStyle/>
          <a:p>
            <a:pPr algn="r"/>
            <a:r>
              <a:rPr lang="pl-PL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Konkursy </a:t>
            </a:r>
            <a:br>
              <a:rPr lang="pl-PL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412776"/>
            <a:ext cx="8147248" cy="4353347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 algn="ctr">
              <a:buNone/>
            </a:pP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Nasi uczniowie systematycznie biorą udział </a:t>
            </a:r>
          </a:p>
          <a:p>
            <a:pPr algn="ctr">
              <a:buNone/>
            </a:pP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w konkursach chemicznych na różnych szczeblach</a:t>
            </a:r>
          </a:p>
          <a:p>
            <a:pPr algn="ctr">
              <a:buNone/>
            </a:pP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osiągając dobre wyniki.</a:t>
            </a:r>
          </a:p>
          <a:p>
            <a:pPr algn="ctr">
              <a:buNone/>
            </a:pP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Udział w nich motywuje do doskonalenia się, </a:t>
            </a:r>
          </a:p>
          <a:p>
            <a:pPr algn="ctr">
              <a:buNone/>
            </a:pP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daje dużo satysfakcji z uzyskanych wyników </a:t>
            </a:r>
          </a:p>
          <a:p>
            <a:pPr algn="ctr">
              <a:buNone/>
            </a:pP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oraz promuje naszą szkołę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</p:txBody>
      </p:sp>
    </p:spTree>
  </p:cSld>
  <p:clrMapOvr>
    <a:masterClrMapping/>
  </p:clrMapOvr>
  <p:transition spd="med" advClick="0" advTm="13322">
    <p:zo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Techniczny">
  <a:themeElements>
    <a:clrScheme name="Techniczny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zny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zn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365</TotalTime>
  <Words>294</Words>
  <Application>Microsoft Office PowerPoint</Application>
  <PresentationFormat>Pokaz na ekranie (4:3)</PresentationFormat>
  <Paragraphs>81</Paragraphs>
  <Slides>44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44</vt:i4>
      </vt:variant>
    </vt:vector>
  </HeadingPairs>
  <TitlesOfParts>
    <vt:vector size="45" baseType="lpstr">
      <vt:lpstr>Techniczny</vt:lpstr>
      <vt:lpstr>Chemia w Słowaku</vt:lpstr>
      <vt:lpstr>Nasza działalność</vt:lpstr>
      <vt:lpstr>Koło chemiczne</vt:lpstr>
      <vt:lpstr>Koło chemiczne</vt:lpstr>
      <vt:lpstr>Slajd 5</vt:lpstr>
      <vt:lpstr>Slajd 6</vt:lpstr>
      <vt:lpstr>Slajd 7</vt:lpstr>
      <vt:lpstr>Slajd 8</vt:lpstr>
      <vt:lpstr>Konkursy  </vt:lpstr>
      <vt:lpstr>Konkursy   </vt:lpstr>
      <vt:lpstr>Slajd 11</vt:lpstr>
      <vt:lpstr>Slajd 12</vt:lpstr>
      <vt:lpstr>Slajd 13</vt:lpstr>
      <vt:lpstr>Wycieczki edukacyjne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Pokazy chemiczne</vt:lpstr>
      <vt:lpstr>Pokazy chemiczne „Chemiczne rewolucje” </vt:lpstr>
      <vt:lpstr>Slajd 24</vt:lpstr>
      <vt:lpstr>Slajd 25</vt:lpstr>
      <vt:lpstr>Slajd 26</vt:lpstr>
      <vt:lpstr>Slajd 27</vt:lpstr>
      <vt:lpstr>Slajd 28</vt:lpstr>
      <vt:lpstr>Pokazy chemiczne „Zajęcia otwarte”</vt:lpstr>
      <vt:lpstr>Slajd 30</vt:lpstr>
      <vt:lpstr>Slajd 31</vt:lpstr>
      <vt:lpstr>Slajd 32</vt:lpstr>
      <vt:lpstr>Slajd 33</vt:lpstr>
      <vt:lpstr>Praktyki chemiczne</vt:lpstr>
      <vt:lpstr>Praktyki chemiczne</vt:lpstr>
      <vt:lpstr>Praktyki chemiczne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Dziękujemy za uwagę 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Szkolne koło chemiczne</dc:title>
  <dc:creator>User</dc:creator>
  <cp:lastModifiedBy>User</cp:lastModifiedBy>
  <cp:revision>62</cp:revision>
  <dcterms:created xsi:type="dcterms:W3CDTF">2013-04-09T16:12:29Z</dcterms:created>
  <dcterms:modified xsi:type="dcterms:W3CDTF">2020-05-06T09:48:06Z</dcterms:modified>
</cp:coreProperties>
</file>